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1738" r:id="rId2"/>
    <p:sldId id="1701" r:id="rId3"/>
    <p:sldId id="1740" r:id="rId4"/>
    <p:sldId id="1741" r:id="rId5"/>
    <p:sldId id="1743" r:id="rId6"/>
    <p:sldId id="1745" r:id="rId7"/>
    <p:sldId id="1746" r:id="rId8"/>
    <p:sldId id="1726" r:id="rId9"/>
    <p:sldId id="575" r:id="rId10"/>
    <p:sldId id="1720" r:id="rId11"/>
    <p:sldId id="1709" r:id="rId12"/>
    <p:sldId id="1724" r:id="rId13"/>
    <p:sldId id="1723" r:id="rId14"/>
    <p:sldId id="1729" r:id="rId15"/>
    <p:sldId id="1730" r:id="rId16"/>
    <p:sldId id="1735" r:id="rId17"/>
    <p:sldId id="1736" r:id="rId18"/>
    <p:sldId id="1737" r:id="rId19"/>
    <p:sldId id="1739" r:id="rId20"/>
    <p:sldId id="1706" r:id="rId21"/>
  </p:sldIdLst>
  <p:sldSz cx="12192000" cy="6858000"/>
  <p:notesSz cx="9928225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3A3A"/>
    <a:srgbClr val="FADBC6"/>
    <a:srgbClr val="DAC1ED"/>
    <a:srgbClr val="FF1111"/>
    <a:srgbClr val="007DDA"/>
    <a:srgbClr val="5DBAFF"/>
    <a:srgbClr val="29A3FF"/>
    <a:srgbClr val="C9A4E4"/>
    <a:srgbClr val="3A1953"/>
    <a:srgbClr val="5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42B3-E496-43E0-A221-ECE3D5B2060C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34079-E55C-488A-8B93-520FE9DEE2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705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916C1-5BBA-9ABF-02F0-8FDA9CA34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132FF43-CBA0-915F-43A9-1CC4E35FEB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41EFEB0-8C66-B737-7A7D-5C150D987C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D99933-7BAD-69B1-BAF6-A325B4C545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414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4328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125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074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6616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5716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86075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51BB5-898B-B3D7-3B38-A9CD30094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14584AB-41EB-EB30-B527-9568419774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F6662A0-A742-EA01-3D82-CB9F0150D1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AD70CAB-1AE3-54F4-D5B3-4BB697D6D8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9638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D01C0-6DA2-64ED-C6D2-DBEC63612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2A65C79-BDDD-F4D1-7E66-98997F45F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7349483-E4CA-23A8-3E54-DE490BE4D2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A6620DB-8645-BBD4-43A0-5AD68D700B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4057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42AA8-760E-CAB4-8DEE-C6B36B5FC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0423D5C-C98B-FEAF-810A-6B6C6C63E1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57C3A571-6872-7D22-FA27-0C3A73C99A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CE0A7B5-D459-E293-D491-46A3C04C6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080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C5D5E-BE7D-5CB0-3D36-5B7E81782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E3F356A-E6E3-92EF-AFA0-2C92E2497F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8AD00E5-9AE5-3CAE-6E62-17D3739C9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FB66EBA-0A26-549B-440D-B194C0AE92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D34079-E55C-488A-8B93-520FE9DEE2D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758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3389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790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50932-1283-4DF2-BD76-6787BD7F9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197E632-5037-5313-CC05-B582C2E707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15D5FA1-4C85-F5E8-199F-6FE3D605DB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87B7050-6A57-1095-87CD-B9C4F87A41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286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49500-36E4-358E-1C01-16C66241F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63A1643-99EB-10F8-07D6-6D1CA53C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32518FBC-9F3B-7F03-71A5-26C409D9A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1F1B301-67EC-689F-52ED-46DF7217C4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4586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3C1AD-640F-5BFE-CFF4-15F971087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7094CE3-20BE-3EAC-7487-6924EFD591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8144AEB-AEB1-ED2C-E539-531C42372B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BACFCF2-A04F-39C5-5A64-7E086FD67E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0703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178B0-506A-812E-0E96-7BA015919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9A18B5C-3FF6-815B-2395-0DC7DB3D95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7F3064A-68BB-6744-294F-34B2E9925D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EF1C0C7-A5F2-45E4-A990-DC7EE8FD19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6745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5AE57-E2E4-28A6-F9D2-596E44F27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25277DD-1FED-F66E-772B-5670E98287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F2770F2-77CF-CBA4-170A-585533C2AF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9F45850-2389-1526-84E1-A5C3079797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5194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2744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34079-E55C-488A-8B93-520FE9DEE2D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018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FEBAB-8E5A-FF07-3F14-72AA2ABA6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3A40E2-C711-2EC3-48FB-7C7A08FE5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B1BA8A-A81A-B4C2-5F1F-7EFF99B1B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0FC95F-50FC-C927-04C2-D71FCC74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B642453-3CE1-9F44-CCFA-CD20C63BA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9609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66428-13D1-FB8D-D257-D3EB46A31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C6226F1-AF76-AEBA-CFEE-6CC287EEC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30E3B4-20D6-728B-0E3C-5279D5BD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D170E3-5AD6-93A4-B574-98F9DFE68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E86F80-D9B4-4657-0CCD-0FE0B7605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4941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ED06F3-7368-5DE4-9C8A-3A783D8CB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84152-DB1B-EC0B-11F3-0354D4315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B58E997-B1FA-037E-E20E-3B8E2154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1F2C54-B116-7082-948D-AEBEE9F0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528193-BA9C-79E0-2959-4B7FACEE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25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A6BBB0-F2D9-3CEE-C0CF-C3BD55E5F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622373-A7D9-CFFC-E8C2-4B33B3BD8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203EE4-BC4D-1688-24B5-FD67F3C4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E2DF0D4-18A2-E298-BE1E-DC8A39AA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BFBACD4-D34A-F53E-4FDF-68A62B5DC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930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EDD89-7521-83D9-3CB8-2181DA7F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F1750A7-C553-9F63-1634-0F194083F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056B0B9-F4EC-C00C-326C-56B23B1DE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A6FACD7-169F-383D-1A87-663B9FBD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E4692F-08FD-11F0-788F-9B5F27491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171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785F49-3FCF-93EA-5E7B-A3EEC4C7B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0C4972-8A00-4A43-8C29-F4872C42B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2FE336E-8C16-9B01-8489-0BD21D9DB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AB5EAE7-6E66-7F65-2A5C-6CDD2B59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F540EBD-46F8-7098-C818-C6B83E6C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91A8CE-0DB6-1851-24D5-63CEEEEF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66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64DDD8-EADD-F363-991C-3F889380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82DA474-85A3-6B13-7DCB-1A57B3D66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9D710D8-C555-6A58-4910-3B125AD7B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38A33BB-E620-5C00-2445-EE3F1A31AB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9AACB81-6EA0-A6D8-83E8-60B2FD6B4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CD4D7B6-91CD-BA6D-B5CF-7D0BEE81E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1AB1F19-AAA5-3FCF-8793-27C779684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285AC37-849F-E0C0-7F1A-DB0EF12A8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821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36448-0657-7EEC-08FA-C2E3337C8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29E4DC5-2D10-D5C3-89FF-ABEB8707D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AC00EBD-54BE-7AF6-7DA7-2CC8D4BE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FBB88C1-F74E-34A9-6D6A-3969D4D69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600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7E0AF4E-C873-FEE7-65CF-5C2373563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CAA6E6B-E413-0F5F-CB39-770971719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6F142B4-734B-C50D-23D3-4D3D5AFE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031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0EE3B5-0FCC-B4A7-4605-C60218724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E68C42-73FA-8840-4643-C22871C43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DE60E96-70C4-40C1-D449-F47A23A4C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140BFA9-FC34-0417-D38C-B8AFC3808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B368B07-CF14-08B2-19D0-224951FDC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8CEF193-89DD-A5CA-D17D-BB56FD80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301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CC66B0-D065-C8EA-6987-0C2D0DA9E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B4964FD-8DAB-9458-5A8A-88FA78F895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ACA194-8B94-60FB-8E3E-19D66667A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608CCF7-D2C2-61C1-7E21-CD7CE767C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AD4983-0CD7-B3E1-B489-ED41EF969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AF59B77-8B02-2F01-5658-3AE6344E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95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D05F1B1-E261-12CB-DC57-F572D4364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3DF91FA-E40A-6E9E-4445-EE17AF1C8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62B4B3-C54D-30D1-FF03-7911DF289A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0C50E-5969-4D6C-8414-8228A93B761A}" type="datetimeFigureOut">
              <a:rPr lang="pt-BR" smtClean="0"/>
              <a:t>13/06/2025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2D7809-2388-B3CA-0BE1-7B4809878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37F52C5-7926-8889-8BD3-68EF02D4C1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99D25-1271-481E-A27C-01E867384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196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png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7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1.png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1.png" /><Relationship Id="rId4" Type="http://schemas.openxmlformats.org/officeDocument/2006/relationships/image" Target="../media/image3.pn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png" /><Relationship Id="rId4" Type="http://schemas.openxmlformats.org/officeDocument/2006/relationships/image" Target="../media/image2.pn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C1205-1B51-D05F-24EB-9D266DAC6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85A3BC-48F9-D4BB-C5A6-7572B4C8B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457200"/>
            <a:ext cx="10909640" cy="1368614"/>
          </a:xfrm>
        </p:spPr>
        <p:txBody>
          <a:bodyPr anchor="ctr">
            <a:normAutofit/>
          </a:bodyPr>
          <a:lstStyle/>
          <a:p>
            <a:r>
              <a:rPr lang="pt-BR" sz="4600" b="1">
                <a:ln>
                  <a:solidFill>
                    <a:srgbClr val="540000"/>
                  </a:solidFill>
                </a:ln>
                <a:latin typeface="Abadi Extra Light" panose="020F0502020204030204" pitchFamily="34" charset="0"/>
              </a:rPr>
              <a:t>Gestão Previdenciária na Prática:</a:t>
            </a:r>
            <a:br>
              <a:rPr lang="pt-BR" sz="4600" b="1">
                <a:ln>
                  <a:solidFill>
                    <a:srgbClr val="540000"/>
                  </a:solidFill>
                </a:ln>
                <a:latin typeface="Abadi Extra Light" panose="020F0502020204030204" pitchFamily="34" charset="0"/>
              </a:rPr>
            </a:br>
            <a:r>
              <a:rPr lang="pt-BR" sz="4600" b="1">
                <a:ln>
                  <a:solidFill>
                    <a:srgbClr val="540000"/>
                  </a:solidFill>
                </a:ln>
                <a:latin typeface="Abadi Extra Light" panose="020F0502020204030204" pitchFamily="34" charset="0"/>
              </a:rPr>
              <a:t>Como transformar seu RPPS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64DB85-9D12-029C-D0F8-49392C690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81" y="1922561"/>
            <a:ext cx="10909643" cy="552659"/>
          </a:xfrm>
        </p:spPr>
        <p:txBody>
          <a:bodyPr anchor="ctr">
            <a:normAutofit/>
          </a:bodyPr>
          <a:lstStyle/>
          <a:p>
            <a:r>
              <a:rPr lang="pt-BR" b="1">
                <a:latin typeface="Aptos Mono" panose="020F0502020204030204" pitchFamily="49" charset="0"/>
              </a:rPr>
              <a:t>18 de junho de 2025</a:t>
            </a:r>
          </a:p>
        </p:txBody>
      </p:sp>
      <p:pic>
        <p:nvPicPr>
          <p:cNvPr id="21" name="Imagem 20" descr="Logotipo, nome da empresa&#10;&#10;Descrição gerada automaticamente">
            <a:extLst>
              <a:ext uri="{FF2B5EF4-FFF2-40B4-BE49-F238E27FC236}">
                <a16:creationId xmlns:a16="http://schemas.microsoft.com/office/drawing/2014/main" id="{1B09AAE2-493D-1B23-75B8-363719F2CF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26407" r="18178" b="24128"/>
          <a:stretch/>
        </p:blipFill>
        <p:spPr>
          <a:xfrm>
            <a:off x="1690777" y="2940483"/>
            <a:ext cx="3519575" cy="2734949"/>
          </a:xfrm>
          <a:prstGeom prst="rect">
            <a:avLst/>
          </a:prstGeom>
          <a:noFill/>
        </p:spPr>
      </p:pic>
      <p:grpSp>
        <p:nvGrpSpPr>
          <p:cNvPr id="4" name="Group 10">
            <a:extLst>
              <a:ext uri="{FF2B5EF4-FFF2-40B4-BE49-F238E27FC236}">
                <a16:creationId xmlns:a16="http://schemas.microsoft.com/office/drawing/2014/main" id="{2CF83EAA-6354-C967-C7C5-F15A3CC4349A}"/>
              </a:ext>
            </a:extLst>
          </p:cNvPr>
          <p:cNvGrpSpPr>
            <a:grpSpLocks noChangeAspect="1"/>
          </p:cNvGrpSpPr>
          <p:nvPr/>
        </p:nvGrpSpPr>
        <p:grpSpPr>
          <a:xfrm>
            <a:off x="7441223" y="2940483"/>
            <a:ext cx="3060000" cy="3060000"/>
            <a:chOff x="0" y="0"/>
            <a:chExt cx="2465945" cy="2465945"/>
          </a:xfrm>
        </p:grpSpPr>
        <p:grpSp>
          <p:nvGrpSpPr>
            <p:cNvPr id="5" name="Group 11">
              <a:extLst>
                <a:ext uri="{FF2B5EF4-FFF2-40B4-BE49-F238E27FC236}">
                  <a16:creationId xmlns:a16="http://schemas.microsoft.com/office/drawing/2014/main" id="{B2F00C01-7B41-0226-617A-96E9B66150DB}"/>
                </a:ext>
              </a:extLst>
            </p:cNvPr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D22B0287-DBBB-D61E-051C-ADEB483F1B8C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206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4841FACA-E2CA-AB00-69BC-8A7D2A7340A8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6" name="TextBox 14">
              <a:extLst>
                <a:ext uri="{FF2B5EF4-FFF2-40B4-BE49-F238E27FC236}">
                  <a16:creationId xmlns:a16="http://schemas.microsoft.com/office/drawing/2014/main" id="{D81DB2FA-FA55-9D0D-D93A-15BB7671654D}"/>
                </a:ext>
              </a:extLst>
            </p:cNvPr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81"/>
                </a:lnSpc>
              </a:pPr>
              <a:r>
                <a:rPr lang="en-US" sz="558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2C11DC4D-07B8-9B33-3407-187B922A76D5}"/>
                </a:ext>
              </a:extLst>
            </p:cNvPr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092794B5-97B3-55FC-EACA-C2AECC43E08E}"/>
                </a:ext>
              </a:extLst>
            </p:cNvPr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239EF018-50B5-073C-D901-CB59019DA759}"/>
                </a:ext>
              </a:extLst>
            </p:cNvPr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b="-5193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8">
              <a:extLst>
                <a:ext uri="{FF2B5EF4-FFF2-40B4-BE49-F238E27FC236}">
                  <a16:creationId xmlns:a16="http://schemas.microsoft.com/office/drawing/2014/main" id="{20C96ACB-7175-46C0-5F24-CAF21AAEF58F}"/>
                </a:ext>
              </a:extLst>
            </p:cNvPr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50"/>
                </a:lnSpc>
              </a:pPr>
              <a:r>
                <a:rPr lang="en-US" sz="1321" spc="23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1249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FC9CC-FCA8-7E83-BD7D-02CCE7FD6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essoas sentadas ao redor de uma mesa&#10;&#10;O conteúdo gerado por IA pode estar incorreto.">
            <a:extLst>
              <a:ext uri="{FF2B5EF4-FFF2-40B4-BE49-F238E27FC236}">
                <a16:creationId xmlns:a16="http://schemas.microsoft.com/office/drawing/2014/main" id="{349E42EF-4110-2392-BA75-416CC64C2D0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31E1ECB4-7ECD-4F69-FA43-0597A20913F3}"/>
              </a:ext>
            </a:extLst>
          </p:cNvPr>
          <p:cNvSpPr txBox="1">
            <a:spLocks/>
          </p:cNvSpPr>
          <p:nvPr/>
        </p:nvSpPr>
        <p:spPr>
          <a:xfrm>
            <a:off x="1045234" y="2711509"/>
            <a:ext cx="10515600" cy="9802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5000" b="1" dirty="0" err="1">
                <a:solidFill>
                  <a:srgbClr val="540000"/>
                </a:solidFill>
              </a:rPr>
              <a:t>Quem</a:t>
            </a:r>
            <a:r>
              <a:rPr lang="en-US" sz="5000" b="1" dirty="0">
                <a:solidFill>
                  <a:srgbClr val="540000"/>
                </a:solidFill>
              </a:rPr>
              <a:t> </a:t>
            </a:r>
            <a:r>
              <a:rPr lang="en-US" sz="5000" b="1" dirty="0" err="1">
                <a:solidFill>
                  <a:srgbClr val="540000"/>
                </a:solidFill>
              </a:rPr>
              <a:t>pode</a:t>
            </a:r>
            <a:r>
              <a:rPr lang="en-US" sz="5000" b="1" dirty="0">
                <a:solidFill>
                  <a:srgbClr val="540000"/>
                </a:solidFill>
              </a:rPr>
              <a:t> </a:t>
            </a:r>
            <a:r>
              <a:rPr lang="en-US" sz="5000" b="1" dirty="0" err="1">
                <a:solidFill>
                  <a:srgbClr val="540000"/>
                </a:solidFill>
              </a:rPr>
              <a:t>transformar</a:t>
            </a:r>
            <a:r>
              <a:rPr lang="en-US" sz="5000" b="1" dirty="0">
                <a:solidFill>
                  <a:srgbClr val="540000"/>
                </a:solidFill>
              </a:rPr>
              <a:t> o </a:t>
            </a:r>
            <a:r>
              <a:rPr lang="en-US" sz="5000" b="1" dirty="0" err="1">
                <a:solidFill>
                  <a:srgbClr val="540000"/>
                </a:solidFill>
              </a:rPr>
              <a:t>seu</a:t>
            </a:r>
            <a:r>
              <a:rPr lang="en-US" sz="5000" b="1" dirty="0">
                <a:solidFill>
                  <a:srgbClr val="540000"/>
                </a:solidFill>
              </a:rPr>
              <a:t> RPPS?</a:t>
            </a:r>
          </a:p>
        </p:txBody>
      </p:sp>
    </p:spTree>
    <p:extLst>
      <p:ext uri="{BB962C8B-B14F-4D97-AF65-F5344CB8AC3E}">
        <p14:creationId xmlns:p14="http://schemas.microsoft.com/office/powerpoint/2010/main" val="3603842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0">
            <a:extLst>
              <a:ext uri="{FF2B5EF4-FFF2-40B4-BE49-F238E27FC236}">
                <a16:creationId xmlns:a16="http://schemas.microsoft.com/office/drawing/2014/main" id="{74ACBD06-6985-FD55-B568-2D12BE94C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BEDBCB9-ADBE-3404-1252-175085C62F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D0C028D7-9C46-128D-CDF7-B32F79FA7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353105FD-A3FB-2970-011A-D466ADB6D669}"/>
              </a:ext>
            </a:extLst>
          </p:cNvPr>
          <p:cNvSpPr txBox="1"/>
          <p:nvPr/>
        </p:nvSpPr>
        <p:spPr>
          <a:xfrm>
            <a:off x="3042086" y="2771383"/>
            <a:ext cx="3522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chemeClr val="bg1"/>
                </a:solidFill>
              </a:rPr>
              <a:t>Diagnóstico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47184DF-6B40-F5A5-52D9-6F72E2AF5A50}"/>
              </a:ext>
            </a:extLst>
          </p:cNvPr>
          <p:cNvSpPr txBox="1"/>
          <p:nvPr/>
        </p:nvSpPr>
        <p:spPr>
          <a:xfrm>
            <a:off x="2807842" y="2664690"/>
            <a:ext cx="4579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chemeClr val="bg1"/>
                </a:solidFill>
              </a:rPr>
              <a:t>Planejamento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D87376E-E98A-C8BB-4D77-2838F9E170AA}"/>
              </a:ext>
            </a:extLst>
          </p:cNvPr>
          <p:cNvSpPr txBox="1"/>
          <p:nvPr/>
        </p:nvSpPr>
        <p:spPr>
          <a:xfrm>
            <a:off x="3910165" y="2445285"/>
            <a:ext cx="2945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b="1" dirty="0">
                <a:solidFill>
                  <a:schemeClr val="bg1"/>
                </a:solidFill>
              </a:rPr>
              <a:t>Gestão</a:t>
            </a:r>
          </a:p>
        </p:txBody>
      </p:sp>
      <p:pic>
        <p:nvPicPr>
          <p:cNvPr id="13" name="Imagem 12" descr="Uma imagem contendo ao ar livre, homem, neve, montanha&#10;&#10;O conteúdo gerado por IA pode estar incorreto.">
            <a:extLst>
              <a:ext uri="{FF2B5EF4-FFF2-40B4-BE49-F238E27FC236}">
                <a16:creationId xmlns:a16="http://schemas.microsoft.com/office/drawing/2014/main" id="{39C80BC2-F370-75B5-BFF5-8C1AE6E8C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1" y="8626"/>
            <a:ext cx="12191999" cy="6732387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85DC49F1-B1F3-690E-43DD-9D9818D78EF1}"/>
              </a:ext>
            </a:extLst>
          </p:cNvPr>
          <p:cNvSpPr txBox="1">
            <a:spLocks/>
          </p:cNvSpPr>
          <p:nvPr/>
        </p:nvSpPr>
        <p:spPr>
          <a:xfrm>
            <a:off x="210335" y="-111183"/>
            <a:ext cx="8303492" cy="1121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800" b="1" dirty="0">
                <a:solidFill>
                  <a:schemeClr val="bg1"/>
                </a:solidFill>
                <a:latin typeface="+mn-lt"/>
              </a:rPr>
              <a:t>ASSUMA SEU PAPEL DE GESTOR</a:t>
            </a:r>
          </a:p>
        </p:txBody>
      </p:sp>
    </p:spTree>
    <p:extLst>
      <p:ext uri="{BB962C8B-B14F-4D97-AF65-F5344CB8AC3E}">
        <p14:creationId xmlns:p14="http://schemas.microsoft.com/office/powerpoint/2010/main" val="240980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A093B-24AB-FDE3-67A0-499D3BAAB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41207B04-4CD9-4982-AE2D-15CB1FA5A3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7050" y="2122027"/>
            <a:ext cx="7854605" cy="2458599"/>
          </a:xfrm>
        </p:spPr>
        <p:txBody>
          <a:bodyPr anchor="ctr">
            <a:normAutofit/>
          </a:bodyPr>
          <a:lstStyle/>
          <a:p>
            <a:pPr algn="l"/>
            <a:r>
              <a:rPr lang="pt-BR" b="1" dirty="0">
                <a:solidFill>
                  <a:srgbClr val="540000"/>
                </a:solidFill>
                <a:latin typeface="Abadi Extra Light" panose="020F0502020204030204" pitchFamily="34" charset="0"/>
              </a:rPr>
              <a:t>Como fazer na Prática a Gestão Previdenciária?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C5969C2-B06C-DE53-7FB6-CF12B1ED1C5D}"/>
              </a:ext>
            </a:extLst>
          </p:cNvPr>
          <p:cNvCxnSpPr>
            <a:cxnSpLocks/>
          </p:cNvCxnSpPr>
          <p:nvPr/>
        </p:nvCxnSpPr>
        <p:spPr>
          <a:xfrm>
            <a:off x="3217051" y="4657373"/>
            <a:ext cx="7737895" cy="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080C3506-C7DE-633B-001B-8868A35AB71C}"/>
              </a:ext>
            </a:extLst>
          </p:cNvPr>
          <p:cNvCxnSpPr>
            <a:cxnSpLocks/>
          </p:cNvCxnSpPr>
          <p:nvPr/>
        </p:nvCxnSpPr>
        <p:spPr>
          <a:xfrm>
            <a:off x="1186979" y="2122027"/>
            <a:ext cx="7737895" cy="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199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55F26-25AC-6F7E-3150-ED444BFB8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955370EF-7C92-9CFE-477A-10C985708520}"/>
              </a:ext>
            </a:extLst>
          </p:cNvPr>
          <p:cNvGrpSpPr/>
          <p:nvPr/>
        </p:nvGrpSpPr>
        <p:grpSpPr>
          <a:xfrm>
            <a:off x="3751843" y="799248"/>
            <a:ext cx="6298343" cy="950769"/>
            <a:chOff x="3455924" y="1308204"/>
            <a:chExt cx="6298343" cy="950769"/>
          </a:xfrm>
        </p:grpSpPr>
        <p:sp>
          <p:nvSpPr>
            <p:cNvPr id="10" name="Hexágono 9">
              <a:extLst>
                <a:ext uri="{FF2B5EF4-FFF2-40B4-BE49-F238E27FC236}">
                  <a16:creationId xmlns:a16="http://schemas.microsoft.com/office/drawing/2014/main" id="{6EB1CA3F-7A25-60CD-8F75-E8FC2C37A6C1}"/>
                </a:ext>
              </a:extLst>
            </p:cNvPr>
            <p:cNvSpPr/>
            <p:nvPr/>
          </p:nvSpPr>
          <p:spPr>
            <a:xfrm>
              <a:off x="3489571" y="1314361"/>
              <a:ext cx="6264696" cy="944612"/>
            </a:xfrm>
            <a:prstGeom prst="hexagon">
              <a:avLst>
                <a:gd name="adj" fmla="val 30945"/>
                <a:gd name="vf" fmla="val 11547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5DDEEEA7-47F8-E715-AB19-D9C3D6E785E2}"/>
                </a:ext>
              </a:extLst>
            </p:cNvPr>
            <p:cNvSpPr/>
            <p:nvPr/>
          </p:nvSpPr>
          <p:spPr>
            <a:xfrm>
              <a:off x="3455924" y="1308204"/>
              <a:ext cx="576064" cy="94954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F6703ED2-80A3-F9FE-713D-9B7734895510}"/>
              </a:ext>
            </a:extLst>
          </p:cNvPr>
          <p:cNvGrpSpPr/>
          <p:nvPr/>
        </p:nvGrpSpPr>
        <p:grpSpPr>
          <a:xfrm>
            <a:off x="3960622" y="2641592"/>
            <a:ext cx="6298343" cy="950769"/>
            <a:chOff x="3455924" y="1308204"/>
            <a:chExt cx="6298343" cy="950769"/>
          </a:xfrm>
          <a:solidFill>
            <a:srgbClr val="5F2987"/>
          </a:solidFill>
        </p:grpSpPr>
        <p:sp>
          <p:nvSpPr>
            <p:cNvPr id="19" name="Hexágono 18">
              <a:extLst>
                <a:ext uri="{FF2B5EF4-FFF2-40B4-BE49-F238E27FC236}">
                  <a16:creationId xmlns:a16="http://schemas.microsoft.com/office/drawing/2014/main" id="{9AD7281A-8E4D-A30A-D666-E7DED24BB6C7}"/>
                </a:ext>
              </a:extLst>
            </p:cNvPr>
            <p:cNvSpPr/>
            <p:nvPr/>
          </p:nvSpPr>
          <p:spPr>
            <a:xfrm>
              <a:off x="3489571" y="1314361"/>
              <a:ext cx="6264696" cy="944612"/>
            </a:xfrm>
            <a:prstGeom prst="hexagon">
              <a:avLst>
                <a:gd name="adj" fmla="val 30945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2C01AC00-7A4C-A3C9-B314-055B72F25BED}"/>
                </a:ext>
              </a:extLst>
            </p:cNvPr>
            <p:cNvSpPr/>
            <p:nvPr/>
          </p:nvSpPr>
          <p:spPr>
            <a:xfrm>
              <a:off x="3455924" y="1308204"/>
              <a:ext cx="576064" cy="949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46374B3F-B416-93B1-AAD4-ABD84A98C6AB}"/>
              </a:ext>
            </a:extLst>
          </p:cNvPr>
          <p:cNvGrpSpPr/>
          <p:nvPr/>
        </p:nvGrpSpPr>
        <p:grpSpPr>
          <a:xfrm>
            <a:off x="3870927" y="4488333"/>
            <a:ext cx="6298343" cy="950769"/>
            <a:chOff x="3455924" y="1308204"/>
            <a:chExt cx="6298343" cy="950769"/>
          </a:xfrm>
          <a:solidFill>
            <a:srgbClr val="295A61"/>
          </a:solidFill>
        </p:grpSpPr>
        <p:sp>
          <p:nvSpPr>
            <p:cNvPr id="22" name="Hexágono 21">
              <a:extLst>
                <a:ext uri="{FF2B5EF4-FFF2-40B4-BE49-F238E27FC236}">
                  <a16:creationId xmlns:a16="http://schemas.microsoft.com/office/drawing/2014/main" id="{6635A9A2-34F5-432A-0E1A-755745AFFB01}"/>
                </a:ext>
              </a:extLst>
            </p:cNvPr>
            <p:cNvSpPr/>
            <p:nvPr/>
          </p:nvSpPr>
          <p:spPr>
            <a:xfrm>
              <a:off x="3489571" y="1314361"/>
              <a:ext cx="6264696" cy="944612"/>
            </a:xfrm>
            <a:prstGeom prst="hexagon">
              <a:avLst>
                <a:gd name="adj" fmla="val 30945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70363BC1-0E59-268B-D483-D852B66F4639}"/>
                </a:ext>
              </a:extLst>
            </p:cNvPr>
            <p:cNvSpPr/>
            <p:nvPr/>
          </p:nvSpPr>
          <p:spPr>
            <a:xfrm>
              <a:off x="3455924" y="1308204"/>
              <a:ext cx="576064" cy="949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3F5EDC5-64F0-7568-7D06-190BBB50446D}"/>
              </a:ext>
            </a:extLst>
          </p:cNvPr>
          <p:cNvSpPr txBox="1"/>
          <p:nvPr/>
        </p:nvSpPr>
        <p:spPr>
          <a:xfrm>
            <a:off x="5758732" y="897938"/>
            <a:ext cx="2655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Diagnóstico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2B8B31C-8634-5BD2-6EB5-EAFB7CF6223B}"/>
              </a:ext>
            </a:extLst>
          </p:cNvPr>
          <p:cNvSpPr txBox="1"/>
          <p:nvPr/>
        </p:nvSpPr>
        <p:spPr>
          <a:xfrm>
            <a:off x="6298525" y="2721114"/>
            <a:ext cx="1640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Equipe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2C80B9E3-79C0-107C-95B1-24C384CC2DA5}"/>
              </a:ext>
            </a:extLst>
          </p:cNvPr>
          <p:cNvSpPr txBox="1"/>
          <p:nvPr/>
        </p:nvSpPr>
        <p:spPr>
          <a:xfrm>
            <a:off x="5622454" y="4609164"/>
            <a:ext cx="3245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Planejamento</a:t>
            </a:r>
          </a:p>
        </p:txBody>
      </p:sp>
      <p:sp>
        <p:nvSpPr>
          <p:cNvPr id="28" name="Hexágono 27">
            <a:extLst>
              <a:ext uri="{FF2B5EF4-FFF2-40B4-BE49-F238E27FC236}">
                <a16:creationId xmlns:a16="http://schemas.microsoft.com/office/drawing/2014/main" id="{0E95481E-4441-ACEF-450D-7A4A5392424A}"/>
              </a:ext>
            </a:extLst>
          </p:cNvPr>
          <p:cNvSpPr/>
          <p:nvPr/>
        </p:nvSpPr>
        <p:spPr>
          <a:xfrm>
            <a:off x="1880070" y="805404"/>
            <a:ext cx="2951893" cy="4633698"/>
          </a:xfrm>
          <a:prstGeom prst="hexagon">
            <a:avLst/>
          </a:prstGeom>
          <a:solidFill>
            <a:srgbClr val="C7C7C7"/>
          </a:solidFill>
          <a:ln w="317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C7E86A67-D259-6E65-E564-5301521DF23B}"/>
              </a:ext>
            </a:extLst>
          </p:cNvPr>
          <p:cNvSpPr txBox="1"/>
          <p:nvPr/>
        </p:nvSpPr>
        <p:spPr>
          <a:xfrm>
            <a:off x="2191150" y="2006126"/>
            <a:ext cx="23042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600" b="1" dirty="0"/>
              <a:t>Gestão na Prática</a:t>
            </a:r>
          </a:p>
        </p:txBody>
      </p:sp>
    </p:spTree>
    <p:extLst>
      <p:ext uri="{BB962C8B-B14F-4D97-AF65-F5344CB8AC3E}">
        <p14:creationId xmlns:p14="http://schemas.microsoft.com/office/powerpoint/2010/main" val="361936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A093B-24AB-FDE3-67A0-499D3BAAB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Interface gráfica do usuário, Diagrama, Aplicativo&#10;&#10;Descrição gerada automaticamente">
            <a:extLst>
              <a:ext uri="{FF2B5EF4-FFF2-40B4-BE49-F238E27FC236}">
                <a16:creationId xmlns:a16="http://schemas.microsoft.com/office/drawing/2014/main" id="{3B4CF30A-A0E1-A955-108A-BF0B80CA9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33D8BB57-8E93-7B47-9373-2D6871757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05" y="569864"/>
            <a:ext cx="261511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784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A093B-24AB-FDE3-67A0-499D3BAAB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Texto&#10;&#10;Descrição gerada automaticamente com confiança baixa">
            <a:extLst>
              <a:ext uri="{FF2B5EF4-FFF2-40B4-BE49-F238E27FC236}">
                <a16:creationId xmlns:a16="http://schemas.microsoft.com/office/drawing/2014/main" id="{C8B23F22-877C-805B-F867-198F95469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012" y="0"/>
            <a:ext cx="126105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95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FFDAE-E879-34A8-56B2-3A009926B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7737096-1AA0-DEFA-48F7-CBC8F4015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49392"/>
              </p:ext>
            </p:extLst>
          </p:nvPr>
        </p:nvGraphicFramePr>
        <p:xfrm>
          <a:off x="1509623" y="129396"/>
          <a:ext cx="4586377" cy="5595180"/>
        </p:xfrm>
        <a:graphic>
          <a:graphicData uri="http://schemas.openxmlformats.org/drawingml/2006/table">
            <a:tbl>
              <a:tblPr/>
              <a:tblGrid>
                <a:gridCol w="915017">
                  <a:extLst>
                    <a:ext uri="{9D8B030D-6E8A-4147-A177-3AD203B41FA5}">
                      <a16:colId xmlns:a16="http://schemas.microsoft.com/office/drawing/2014/main" val="2103107579"/>
                    </a:ext>
                  </a:extLst>
                </a:gridCol>
                <a:gridCol w="1281844">
                  <a:extLst>
                    <a:ext uri="{9D8B030D-6E8A-4147-A177-3AD203B41FA5}">
                      <a16:colId xmlns:a16="http://schemas.microsoft.com/office/drawing/2014/main" val="1205545006"/>
                    </a:ext>
                  </a:extLst>
                </a:gridCol>
                <a:gridCol w="1276709">
                  <a:extLst>
                    <a:ext uri="{9D8B030D-6E8A-4147-A177-3AD203B41FA5}">
                      <a16:colId xmlns:a16="http://schemas.microsoft.com/office/drawing/2014/main" val="126575869"/>
                    </a:ext>
                  </a:extLst>
                </a:gridCol>
                <a:gridCol w="1112807">
                  <a:extLst>
                    <a:ext uri="{9D8B030D-6E8A-4147-A177-3AD203B41FA5}">
                      <a16:colId xmlns:a16="http://schemas.microsoft.com/office/drawing/2014/main" val="1227602112"/>
                    </a:ext>
                  </a:extLst>
                </a:gridCol>
              </a:tblGrid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 de Entes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 de RPPS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% de RPPS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24874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DF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100,00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285444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RJ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86,02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50763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185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80,54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459263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MT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107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75,35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6293833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AL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103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70,87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809177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GO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247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68,83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763111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498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331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66,47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828744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65,00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972520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52,83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946479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PR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400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178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44,50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812593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ES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44,30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877469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AM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42,86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3707596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SP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646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220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34,06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042070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1139F702-157A-2022-63F1-FC3CA069F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69109"/>
              </p:ext>
            </p:extLst>
          </p:nvPr>
        </p:nvGraphicFramePr>
        <p:xfrm>
          <a:off x="6271403" y="129396"/>
          <a:ext cx="4572000" cy="5968710"/>
        </p:xfrm>
        <a:graphic>
          <a:graphicData uri="http://schemas.openxmlformats.org/drawingml/2006/table">
            <a:tbl>
              <a:tblPr/>
              <a:tblGrid>
                <a:gridCol w="1001281">
                  <a:extLst>
                    <a:ext uri="{9D8B030D-6E8A-4147-A177-3AD203B41FA5}">
                      <a16:colId xmlns:a16="http://schemas.microsoft.com/office/drawing/2014/main" val="2103107579"/>
                    </a:ext>
                  </a:extLst>
                </a:gridCol>
                <a:gridCol w="1258840">
                  <a:extLst>
                    <a:ext uri="{9D8B030D-6E8A-4147-A177-3AD203B41FA5}">
                      <a16:colId xmlns:a16="http://schemas.microsoft.com/office/drawing/2014/main" val="1205545006"/>
                    </a:ext>
                  </a:extLst>
                </a:gridCol>
                <a:gridCol w="1242204">
                  <a:extLst>
                    <a:ext uri="{9D8B030D-6E8A-4147-A177-3AD203B41FA5}">
                      <a16:colId xmlns:a16="http://schemas.microsoft.com/office/drawing/2014/main" val="126575869"/>
                    </a:ext>
                  </a:extLst>
                </a:gridCol>
                <a:gridCol w="1069675">
                  <a:extLst>
                    <a:ext uri="{9D8B030D-6E8A-4147-A177-3AD203B41FA5}">
                      <a16:colId xmlns:a16="http://schemas.microsoft.com/office/drawing/2014/main" val="1227602112"/>
                    </a:ext>
                  </a:extLst>
                </a:gridCol>
              </a:tblGrid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 de Entes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 de RPPS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% de RPPS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24874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CE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185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32,97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770072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PB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224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31,70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551460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PI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225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31,11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3294693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MG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854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221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25,88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55097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RN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168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24,40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225833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296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23,65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949506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208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22,12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512376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21,38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31559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20,71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229649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AM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20,00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0647690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RR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12,50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1451498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BA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418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8,85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837512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8,70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940784"/>
                  </a:ext>
                </a:extLst>
              </a:tr>
              <a:tr h="2082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5,26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97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92163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2AE2B-4A49-3F3F-EEFC-497548240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A5327498-A34A-B102-EF4F-B35808922B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961224"/>
              </p:ext>
            </p:extLst>
          </p:nvPr>
        </p:nvGraphicFramePr>
        <p:xfrm>
          <a:off x="959330" y="120767"/>
          <a:ext cx="4951563" cy="6265740"/>
        </p:xfrm>
        <a:graphic>
          <a:graphicData uri="http://schemas.openxmlformats.org/drawingml/2006/table">
            <a:tbl>
              <a:tblPr/>
              <a:tblGrid>
                <a:gridCol w="1018419">
                  <a:extLst>
                    <a:ext uri="{9D8B030D-6E8A-4147-A177-3AD203B41FA5}">
                      <a16:colId xmlns:a16="http://schemas.microsoft.com/office/drawing/2014/main" val="732659919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1251772957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487072353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1841621861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4202247811"/>
                    </a:ext>
                  </a:extLst>
                </a:gridCol>
              </a:tblGrid>
              <a:tr h="23229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B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D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024080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SP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10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105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84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21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366756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43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1928575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RJ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000" b="1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000" b="1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000" b="1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39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000" b="1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771356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MT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46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48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891539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259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64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283414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ES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667241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MG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42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106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70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5190026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84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46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52248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PR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84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73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0041874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MS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23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419252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PB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34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24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853464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937358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7194551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886B2CE4-A38F-B3D1-D187-7398A70AD9FA}"/>
              </a:ext>
            </a:extLst>
          </p:cNvPr>
          <p:cNvSpPr txBox="1"/>
          <p:nvPr/>
        </p:nvSpPr>
        <p:spPr>
          <a:xfrm>
            <a:off x="-189781" y="5259114"/>
            <a:ext cx="1455707" cy="609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3360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ISP</a:t>
            </a:r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223BD5C4-8B3F-8FE5-92BE-4BAD73402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13539"/>
              </p:ext>
            </p:extLst>
          </p:nvPr>
        </p:nvGraphicFramePr>
        <p:xfrm>
          <a:off x="6156385" y="120768"/>
          <a:ext cx="4951563" cy="6517350"/>
        </p:xfrm>
        <a:graphic>
          <a:graphicData uri="http://schemas.openxmlformats.org/drawingml/2006/table">
            <a:tbl>
              <a:tblPr/>
              <a:tblGrid>
                <a:gridCol w="1018419">
                  <a:extLst>
                    <a:ext uri="{9D8B030D-6E8A-4147-A177-3AD203B41FA5}">
                      <a16:colId xmlns:a16="http://schemas.microsoft.com/office/drawing/2014/main" val="732659919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1251772957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487072353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1841621861"/>
                    </a:ext>
                  </a:extLst>
                </a:gridCol>
                <a:gridCol w="983286">
                  <a:extLst>
                    <a:ext uri="{9D8B030D-6E8A-4147-A177-3AD203B41FA5}">
                      <a16:colId xmlns:a16="http://schemas.microsoft.com/office/drawing/2014/main" val="4202247811"/>
                    </a:ext>
                  </a:extLst>
                </a:gridCol>
              </a:tblGrid>
              <a:tr h="23229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B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C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D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024080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AM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0065443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CE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32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0491823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AL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29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40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82829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AP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062652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BA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16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749467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DF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0442736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GO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32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99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39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0714503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31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035073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PA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533849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PI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47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2176481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RN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23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15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365625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RR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9973471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SE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1343901"/>
                  </a:ext>
                </a:extLst>
              </a:tr>
              <a:tr h="2322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7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275317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0C769E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>
                          <a:solidFill>
                            <a:srgbClr val="BE5014"/>
                          </a:solidFill>
                          <a:effectLst/>
                          <a:latin typeface="Aptos Narrow" panose="020F0502020204030204"/>
                        </a:rPr>
                        <a:t>19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0" i="0" u="none" strike="noStrike" dirty="0">
                          <a:solidFill>
                            <a:srgbClr val="C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770" marR="7770" marT="77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076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01508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4EEB7-75B3-BBC3-61B7-6774D715D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C559AAD5-CD95-9685-AB42-094DC1ED1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42755"/>
              </p:ext>
            </p:extLst>
          </p:nvPr>
        </p:nvGraphicFramePr>
        <p:xfrm>
          <a:off x="793630" y="232913"/>
          <a:ext cx="5167224" cy="6055755"/>
        </p:xfrm>
        <a:graphic>
          <a:graphicData uri="http://schemas.openxmlformats.org/drawingml/2006/table">
            <a:tbl>
              <a:tblPr/>
              <a:tblGrid>
                <a:gridCol w="861204">
                  <a:extLst>
                    <a:ext uri="{9D8B030D-6E8A-4147-A177-3AD203B41FA5}">
                      <a16:colId xmlns:a16="http://schemas.microsoft.com/office/drawing/2014/main" val="1152715058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4038446490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3598935628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716463656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118467069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4202333848"/>
                    </a:ext>
                  </a:extLst>
                </a:gridCol>
              </a:tblGrid>
              <a:tr h="2247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IV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III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069212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SP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946256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SC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30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3185804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RJ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28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C1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040544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MG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960944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PR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20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0333993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RS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57667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MS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7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6465618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PE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948712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ES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8128022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RO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9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5911396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CE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6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139565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MT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8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9600563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GO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5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034596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PA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4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101037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5F3E6695-5310-CD7D-906E-4FA0F33438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744354"/>
              </p:ext>
            </p:extLst>
          </p:nvPr>
        </p:nvGraphicFramePr>
        <p:xfrm>
          <a:off x="6380671" y="232912"/>
          <a:ext cx="5167224" cy="6055755"/>
        </p:xfrm>
        <a:graphic>
          <a:graphicData uri="http://schemas.openxmlformats.org/drawingml/2006/table">
            <a:tbl>
              <a:tblPr/>
              <a:tblGrid>
                <a:gridCol w="861204">
                  <a:extLst>
                    <a:ext uri="{9D8B030D-6E8A-4147-A177-3AD203B41FA5}">
                      <a16:colId xmlns:a16="http://schemas.microsoft.com/office/drawing/2014/main" val="1152715058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4038446490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3598935628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716463656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118467069"/>
                    </a:ext>
                  </a:extLst>
                </a:gridCol>
                <a:gridCol w="861204">
                  <a:extLst>
                    <a:ext uri="{9D8B030D-6E8A-4147-A177-3AD203B41FA5}">
                      <a16:colId xmlns:a16="http://schemas.microsoft.com/office/drawing/2014/main" val="4202333848"/>
                    </a:ext>
                  </a:extLst>
                </a:gridCol>
              </a:tblGrid>
              <a:tr h="2247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UF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IV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III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069212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BA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8864031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PB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3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609444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AM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07613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SE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4669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AC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8187796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AL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7556963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AP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1908001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DF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837519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MA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7300769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PI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9103328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RR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676580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887603"/>
                  </a:ext>
                </a:extLst>
              </a:tr>
              <a:tr h="2247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RN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 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0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9659020"/>
                  </a:ext>
                </a:extLst>
              </a:tr>
              <a:tr h="214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Total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28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113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120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F0502020204030204"/>
                        </a:rPr>
                        <a:t>273</a:t>
                      </a:r>
                    </a:p>
                  </a:txBody>
                  <a:tcPr marL="7477" marR="7477" marT="7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672315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873ECFA4-2E97-D985-4919-27A6835B2E75}"/>
              </a:ext>
            </a:extLst>
          </p:cNvPr>
          <p:cNvSpPr txBox="1"/>
          <p:nvPr/>
        </p:nvSpPr>
        <p:spPr>
          <a:xfrm>
            <a:off x="4918136" y="6323171"/>
            <a:ext cx="26260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3360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err="1">
                <a:solidFill>
                  <a:schemeClr val="tx1"/>
                </a:solidFill>
              </a:rPr>
              <a:t>Pró-Gestão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11609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9D2A6C-5699-FA42-48E2-6A4C44AA5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0">
            <a:extLst>
              <a:ext uri="{FF2B5EF4-FFF2-40B4-BE49-F238E27FC236}">
                <a16:creationId xmlns:a16="http://schemas.microsoft.com/office/drawing/2014/main" id="{B9B6972F-ADE2-6D29-334A-B101A5DB5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031834D-29BC-7B74-9584-BE43E063B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53C680AA-C7A6-05EC-52E8-D65FFD97F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D0E08BF2-69A8-76E1-FBCA-8A74C376193E}"/>
              </a:ext>
            </a:extLst>
          </p:cNvPr>
          <p:cNvSpPr txBox="1">
            <a:spLocks/>
          </p:cNvSpPr>
          <p:nvPr/>
        </p:nvSpPr>
        <p:spPr>
          <a:xfrm>
            <a:off x="2109253" y="1337094"/>
            <a:ext cx="8595692" cy="1849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Abadi Extra Light" panose="020F0502020204030204" pitchFamily="34" charset="0"/>
                <a:ea typeface="+mj-ea"/>
                <a:cs typeface="+mj-cs"/>
              </a:rPr>
              <a:t>Vamos transformar nosso RPPS</a:t>
            </a:r>
          </a:p>
        </p:txBody>
      </p:sp>
      <p:grpSp>
        <p:nvGrpSpPr>
          <p:cNvPr id="17" name="Group 10">
            <a:extLst>
              <a:ext uri="{FF2B5EF4-FFF2-40B4-BE49-F238E27FC236}">
                <a16:creationId xmlns:a16="http://schemas.microsoft.com/office/drawing/2014/main" id="{881157B1-B567-7B72-4562-7222AF90AE91}"/>
              </a:ext>
            </a:extLst>
          </p:cNvPr>
          <p:cNvGrpSpPr/>
          <p:nvPr/>
        </p:nvGrpSpPr>
        <p:grpSpPr>
          <a:xfrm>
            <a:off x="10163334" y="4787895"/>
            <a:ext cx="1849459" cy="1849459"/>
            <a:chOff x="0" y="0"/>
            <a:chExt cx="2465945" cy="2465945"/>
          </a:xfrm>
        </p:grpSpPr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F639312A-BA11-8C89-C691-B91DEC2D5C3D}"/>
                </a:ext>
              </a:extLst>
            </p:cNvPr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id="{0107E211-CE48-5183-0D4D-CBF435F03D03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3114C">
                      <a:alpha val="46000"/>
                    </a:srgbClr>
                  </a:gs>
                  <a:gs pos="100000">
                    <a:srgbClr val="364482">
                      <a:alpha val="46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TextBox 13">
                <a:extLst>
                  <a:ext uri="{FF2B5EF4-FFF2-40B4-BE49-F238E27FC236}">
                    <a16:creationId xmlns:a16="http://schemas.microsoft.com/office/drawing/2014/main" id="{FBC431DB-4DC0-CDF7-7241-398406E2099B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ts val="52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6986D246-8AD5-DFD8-054A-F8D755403425}"/>
                </a:ext>
              </a:extLst>
            </p:cNvPr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78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58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712ABA18-9E0D-2B87-612E-C155C0E8EC8D}"/>
                </a:ext>
              </a:extLst>
            </p:cNvPr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D58B5423-3BBE-326E-3821-2A41D89B1452}"/>
                </a:ext>
              </a:extLst>
            </p:cNvPr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40B9D6AC-D297-A28E-541E-F0AE2C5940CA}"/>
                </a:ext>
              </a:extLst>
            </p:cNvPr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B08C2D58-0015-5C31-C158-C0E83DC83E60}"/>
                </a:ext>
              </a:extLst>
            </p:cNvPr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8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21" b="0" i="0" u="none" strike="noStrike" kern="1200" cap="none" spc="2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26" name="Imagem 25" descr="Logotipo, nome da empresa&#10;&#10;Descrição gerada automaticamente">
            <a:extLst>
              <a:ext uri="{FF2B5EF4-FFF2-40B4-BE49-F238E27FC236}">
                <a16:creationId xmlns:a16="http://schemas.microsoft.com/office/drawing/2014/main" id="{C607E10B-7084-2AA1-F9C3-2184AE2E87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26407" r="18178" b="24128"/>
          <a:stretch/>
        </p:blipFill>
        <p:spPr>
          <a:xfrm>
            <a:off x="371029" y="5039298"/>
            <a:ext cx="2044368" cy="1588613"/>
          </a:xfrm>
          <a:prstGeom prst="rect">
            <a:avLst/>
          </a:prstGeom>
          <a:noFill/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D99B5C6D-FF8B-4A3F-B8F5-1A3EC11446F3}"/>
              </a:ext>
            </a:extLst>
          </p:cNvPr>
          <p:cNvCxnSpPr>
            <a:cxnSpLocks/>
          </p:cNvCxnSpPr>
          <p:nvPr/>
        </p:nvCxnSpPr>
        <p:spPr>
          <a:xfrm>
            <a:off x="1717964" y="1653311"/>
            <a:ext cx="7527637" cy="0"/>
          </a:xfrm>
          <a:prstGeom prst="line">
            <a:avLst/>
          </a:prstGeom>
          <a:ln w="28575">
            <a:solidFill>
              <a:srgbClr val="9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A75400A2-FA6E-E0F6-0EC7-A0BCC831AFCA}"/>
              </a:ext>
            </a:extLst>
          </p:cNvPr>
          <p:cNvCxnSpPr>
            <a:cxnSpLocks/>
          </p:cNvCxnSpPr>
          <p:nvPr/>
        </p:nvCxnSpPr>
        <p:spPr>
          <a:xfrm>
            <a:off x="3020606" y="2867889"/>
            <a:ext cx="7541403" cy="0"/>
          </a:xfrm>
          <a:prstGeom prst="line">
            <a:avLst/>
          </a:prstGeom>
          <a:ln w="28575">
            <a:solidFill>
              <a:srgbClr val="9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5530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0">
            <a:extLst>
              <a:ext uri="{FF2B5EF4-FFF2-40B4-BE49-F238E27FC236}">
                <a16:creationId xmlns:a16="http://schemas.microsoft.com/office/drawing/2014/main" id="{74ACBD06-6985-FD55-B568-2D12BE94C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BEDBCB9-ADBE-3404-1252-175085C62F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D0C028D7-9C46-128D-CDF7-B32F79FA7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8D7E8F5F-65EA-EAAD-C9E4-D70F0AB47AF1}"/>
              </a:ext>
            </a:extLst>
          </p:cNvPr>
          <p:cNvSpPr txBox="1">
            <a:spLocks/>
          </p:cNvSpPr>
          <p:nvPr/>
        </p:nvSpPr>
        <p:spPr>
          <a:xfrm>
            <a:off x="1253634" y="1337094"/>
            <a:ext cx="9729949" cy="1849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Abadi Extra Light" panose="020F0502020204030204" pitchFamily="34" charset="0"/>
                <a:ea typeface="+mj-ea"/>
                <a:cs typeface="+mj-cs"/>
              </a:rPr>
              <a:t>Meu RPPS precisa ser transformado?</a:t>
            </a:r>
          </a:p>
        </p:txBody>
      </p:sp>
      <p:grpSp>
        <p:nvGrpSpPr>
          <p:cNvPr id="17" name="Group 10">
            <a:extLst>
              <a:ext uri="{FF2B5EF4-FFF2-40B4-BE49-F238E27FC236}">
                <a16:creationId xmlns:a16="http://schemas.microsoft.com/office/drawing/2014/main" id="{1668BD56-B0DC-1860-5C46-C4FF6C65199E}"/>
              </a:ext>
            </a:extLst>
          </p:cNvPr>
          <p:cNvGrpSpPr/>
          <p:nvPr/>
        </p:nvGrpSpPr>
        <p:grpSpPr>
          <a:xfrm>
            <a:off x="10163334" y="4787895"/>
            <a:ext cx="1849459" cy="1849459"/>
            <a:chOff x="0" y="0"/>
            <a:chExt cx="2465945" cy="2465945"/>
          </a:xfrm>
        </p:grpSpPr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192D0C7B-1144-BEC6-002A-D75BFB3DC917}"/>
                </a:ext>
              </a:extLst>
            </p:cNvPr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id="{F45B83D6-E9AE-954C-0616-AD2E131F3D0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3114C">
                      <a:alpha val="46000"/>
                    </a:srgbClr>
                  </a:gs>
                  <a:gs pos="100000">
                    <a:srgbClr val="364482">
                      <a:alpha val="46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13">
                <a:extLst>
                  <a:ext uri="{FF2B5EF4-FFF2-40B4-BE49-F238E27FC236}">
                    <a16:creationId xmlns:a16="http://schemas.microsoft.com/office/drawing/2014/main" id="{6EE02B93-B72D-57CA-79A0-3F1A0501F9F6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E6F8366A-B482-AEA9-C42A-6882CE5B4718}"/>
                </a:ext>
              </a:extLst>
            </p:cNvPr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81"/>
                </a:lnSpc>
              </a:pPr>
              <a:r>
                <a:rPr lang="en-US" sz="558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1616E6E7-4850-AFDD-811A-44D18C5CD0CB}"/>
                </a:ext>
              </a:extLst>
            </p:cNvPr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EBDFA6B5-FFB9-52F9-9A0A-A9F24A0FE721}"/>
                </a:ext>
              </a:extLst>
            </p:cNvPr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25B42C24-D083-C851-F35A-D5D49D0EED8A}"/>
                </a:ext>
              </a:extLst>
            </p:cNvPr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94D8A099-34E1-4B2B-5DE4-A35A1BB1C806}"/>
                </a:ext>
              </a:extLst>
            </p:cNvPr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50"/>
                </a:lnSpc>
              </a:pPr>
              <a:r>
                <a:rPr lang="en-US" sz="1321" spc="23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26" name="Imagem 25" descr="Logotipo, nome da empresa&#10;&#10;Descrição gerada automaticamente">
            <a:extLst>
              <a:ext uri="{FF2B5EF4-FFF2-40B4-BE49-F238E27FC236}">
                <a16:creationId xmlns:a16="http://schemas.microsoft.com/office/drawing/2014/main" id="{D786AEE4-5B40-3F94-D01F-9EE3861FF57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t="26407" r="18178" b="24128"/>
          <a:stretch/>
        </p:blipFill>
        <p:spPr>
          <a:xfrm>
            <a:off x="371029" y="5039298"/>
            <a:ext cx="2044368" cy="1588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80430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0B41A14-5694-8E0C-47E0-6297A5EC6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457200"/>
            <a:ext cx="10909640" cy="1368614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pt-BR" sz="4600" b="1" kern="0">
                <a:latin typeface="Calibri" panose="020F0502020204030204"/>
              </a:rPr>
              <a:t>Reges Moisés</a:t>
            </a:r>
            <a:br>
              <a:rPr lang="pt-BR" sz="4600" b="1" kern="0">
                <a:latin typeface="Calibri" panose="020F0502020204030204"/>
              </a:rPr>
            </a:br>
            <a:r>
              <a:rPr lang="pt-BR" sz="4600" b="1" kern="0">
                <a:latin typeface="Calibri" panose="020F0502020204030204"/>
              </a:rPr>
              <a:t>E-mail: reges.santos@fazenda.mg.gov.br</a:t>
            </a:r>
            <a:endParaRPr lang="pt-BR" sz="4600" b="1">
              <a:ln>
                <a:solidFill>
                  <a:srgbClr val="540000"/>
                </a:solidFill>
              </a:ln>
              <a:latin typeface="Abadi Extra Light" panose="020F0502020204030204" pitchFamily="34" charset="0"/>
            </a:endParaRPr>
          </a:p>
        </p:txBody>
      </p:sp>
      <p:sp>
        <p:nvSpPr>
          <p:cNvPr id="77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2BC8076-149E-38EE-FDE2-9CCC918FDF54}"/>
              </a:ext>
            </a:extLst>
          </p:cNvPr>
          <p:cNvSpPr txBox="1"/>
          <p:nvPr/>
        </p:nvSpPr>
        <p:spPr>
          <a:xfrm>
            <a:off x="2620659" y="2142754"/>
            <a:ext cx="6946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4000" b="1" kern="0" dirty="0">
                <a:solidFill>
                  <a:srgbClr val="C0504D">
                    <a:lumMod val="50000"/>
                  </a:srgbClr>
                </a:solidFill>
                <a:latin typeface="Calibri" panose="020F0502020204030204"/>
              </a:rPr>
              <a:t>OBRIGADOOOOOOOOO</a:t>
            </a:r>
          </a:p>
        </p:txBody>
      </p:sp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91E99867-6541-5655-E651-7559984D7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757" y="3352799"/>
            <a:ext cx="3849768" cy="2755951"/>
          </a:xfrm>
          <a:prstGeom prst="rect">
            <a:avLst/>
          </a:prstGeom>
        </p:spPr>
      </p:pic>
      <p:grpSp>
        <p:nvGrpSpPr>
          <p:cNvPr id="6" name="Group 10">
            <a:extLst>
              <a:ext uri="{FF2B5EF4-FFF2-40B4-BE49-F238E27FC236}">
                <a16:creationId xmlns:a16="http://schemas.microsoft.com/office/drawing/2014/main" id="{00861B08-BBE6-E94A-9595-6123C15356AE}"/>
              </a:ext>
            </a:extLst>
          </p:cNvPr>
          <p:cNvGrpSpPr>
            <a:grpSpLocks noChangeAspect="1"/>
          </p:cNvGrpSpPr>
          <p:nvPr/>
        </p:nvGrpSpPr>
        <p:grpSpPr>
          <a:xfrm>
            <a:off x="1514475" y="3200774"/>
            <a:ext cx="3060000" cy="3060000"/>
            <a:chOff x="0" y="0"/>
            <a:chExt cx="2465945" cy="2465945"/>
          </a:xfrm>
        </p:grpSpPr>
        <p:grpSp>
          <p:nvGrpSpPr>
            <p:cNvPr id="7" name="Group 11">
              <a:extLst>
                <a:ext uri="{FF2B5EF4-FFF2-40B4-BE49-F238E27FC236}">
                  <a16:creationId xmlns:a16="http://schemas.microsoft.com/office/drawing/2014/main" id="{FE0F08E6-FA23-AD8F-178B-86339E3C40EF}"/>
                </a:ext>
              </a:extLst>
            </p:cNvPr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E0F46C8B-EA91-483D-754A-DEEB193A9D29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206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A63BEC-E70F-2E42-14DB-05DA6CB39AC3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8" name="TextBox 14">
              <a:extLst>
                <a:ext uri="{FF2B5EF4-FFF2-40B4-BE49-F238E27FC236}">
                  <a16:creationId xmlns:a16="http://schemas.microsoft.com/office/drawing/2014/main" id="{C1A9CC70-6E34-5E54-3606-4923D802E4A1}"/>
                </a:ext>
              </a:extLst>
            </p:cNvPr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81"/>
                </a:lnSpc>
              </a:pPr>
              <a:r>
                <a:rPr lang="en-US" sz="558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16BA1CAC-E735-F173-1C51-1E082D9EE82D}"/>
                </a:ext>
              </a:extLst>
            </p:cNvPr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77A4ACA0-5663-CDB7-4186-3EFBA1A6E4D5}"/>
                </a:ext>
              </a:extLst>
            </p:cNvPr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FD4C1170-8F91-6C75-48D7-E713DFE3CF5E}"/>
                </a:ext>
              </a:extLst>
            </p:cNvPr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b="-5193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8">
              <a:extLst>
                <a:ext uri="{FF2B5EF4-FFF2-40B4-BE49-F238E27FC236}">
                  <a16:creationId xmlns:a16="http://schemas.microsoft.com/office/drawing/2014/main" id="{492411D5-4BB7-07E3-7DB6-AB7478AD0B0F}"/>
                </a:ext>
              </a:extLst>
            </p:cNvPr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50"/>
                </a:lnSpc>
              </a:pPr>
              <a:r>
                <a:rPr lang="en-US" sz="1321" spc="23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0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11971-0F42-CEA1-6861-7CB467459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EC6340F4-63FB-093E-2B02-F9B4B6136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316102"/>
              </p:ext>
            </p:extLst>
          </p:nvPr>
        </p:nvGraphicFramePr>
        <p:xfrm>
          <a:off x="2725437" y="188981"/>
          <a:ext cx="6630999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99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32933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Entes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Quant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23551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Quant Total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982735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RPPS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756749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209C3A20-2DF3-BED3-1620-3BF3385EC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66066"/>
              </p:ext>
            </p:extLst>
          </p:nvPr>
        </p:nvGraphicFramePr>
        <p:xfrm>
          <a:off x="2725437" y="2067372"/>
          <a:ext cx="665188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477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813222">
                  <a:extLst>
                    <a:ext uri="{9D8B030D-6E8A-4147-A177-3AD203B41FA5}">
                      <a16:colId xmlns:a16="http://schemas.microsoft.com/office/drawing/2014/main" val="1303064458"/>
                    </a:ext>
                  </a:extLst>
                </a:gridCol>
                <a:gridCol w="3314185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</a:tblGrid>
              <a:tr h="5943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CRP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 err="1">
                          <a:solidFill>
                            <a:srgbClr val="002060"/>
                          </a:solidFill>
                          <a:effectLst/>
                        </a:rPr>
                        <a:t>Adm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58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731074"/>
                  </a:ext>
                </a:extLst>
              </a:tr>
              <a:tr h="59436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Jud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0987"/>
                  </a:ext>
                </a:extLst>
              </a:tr>
            </a:tbl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984563D4-3164-A5C0-4906-51B90532BCE5}"/>
              </a:ext>
            </a:extLst>
          </p:cNvPr>
          <p:cNvGraphicFramePr>
            <a:graphicFrameLocks noGrp="1"/>
          </p:cNvGraphicFramePr>
          <p:nvPr/>
        </p:nvGraphicFramePr>
        <p:xfrm>
          <a:off x="2725437" y="3428786"/>
          <a:ext cx="6651884" cy="2645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99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Entes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Fizeram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Não Fizeram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23551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Reforma Previdenciária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33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47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982735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RPC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74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756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009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DC1EA-D96D-BF4C-25E9-2AF903955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AAAB1A7D-D857-3A89-EAED-124E34112DF7}"/>
              </a:ext>
            </a:extLst>
          </p:cNvPr>
          <p:cNvGraphicFramePr>
            <a:graphicFrameLocks noGrp="1"/>
          </p:cNvGraphicFramePr>
          <p:nvPr/>
        </p:nvGraphicFramePr>
        <p:xfrm>
          <a:off x="2725437" y="188981"/>
          <a:ext cx="665188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99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Entes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2024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2025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23551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Quant Total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982735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RPPS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756749"/>
                  </a:ext>
                </a:extLst>
              </a:tr>
            </a:tbl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13CC0BF5-921B-9C1E-004A-7852133D0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02406"/>
              </p:ext>
            </p:extLst>
          </p:nvPr>
        </p:nvGraphicFramePr>
        <p:xfrm>
          <a:off x="2725437" y="2096219"/>
          <a:ext cx="4951599" cy="745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99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</a:tblGrid>
              <a:tr h="74514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Pró-Gestão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5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27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5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851625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35FAC1B8-13CD-1F9E-EE59-72AF29247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152016"/>
              </p:ext>
            </p:extLst>
          </p:nvPr>
        </p:nvGraphicFramePr>
        <p:xfrm>
          <a:off x="2725436" y="2965525"/>
          <a:ext cx="4951599" cy="336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477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813222">
                  <a:extLst>
                    <a:ext uri="{9D8B030D-6E8A-4147-A177-3AD203B41FA5}">
                      <a16:colId xmlns:a16="http://schemas.microsoft.com/office/drawing/2014/main" val="1303064458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</a:tblGrid>
              <a:tr h="84156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Nível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IV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0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33722"/>
                  </a:ext>
                </a:extLst>
              </a:tr>
              <a:tr h="8415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III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3909"/>
                  </a:ext>
                </a:extLst>
              </a:tr>
              <a:tr h="8415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II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061891"/>
                  </a:ext>
                </a:extLst>
              </a:tr>
              <a:tr h="8415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I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01779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FD54870-5096-DD03-7232-B5B719B161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77047"/>
              </p:ext>
            </p:extLst>
          </p:nvPr>
        </p:nvGraphicFramePr>
        <p:xfrm>
          <a:off x="7677036" y="2096219"/>
          <a:ext cx="1700285" cy="745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74514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28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5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851625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7E5D654-3DAA-A0A8-8777-BC8155D25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14423"/>
              </p:ext>
            </p:extLst>
          </p:nvPr>
        </p:nvGraphicFramePr>
        <p:xfrm>
          <a:off x="7677035" y="2965525"/>
          <a:ext cx="1700285" cy="336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841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1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33722"/>
                  </a:ext>
                </a:extLst>
              </a:tr>
              <a:tr h="841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3909"/>
                  </a:ext>
                </a:extLst>
              </a:tr>
              <a:tr h="841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F0502020204030204" pitchFamily="34" charset="0"/>
                        </a:rPr>
                        <a:t>16</a:t>
                      </a: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061891"/>
                  </a:ext>
                </a:extLst>
              </a:tr>
              <a:tr h="841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01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70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96E35-D8CA-7CA3-2EE5-CFB0543C3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D0FF13A-7938-720B-E1E0-BD379CC4D3B3}"/>
              </a:ext>
            </a:extLst>
          </p:cNvPr>
          <p:cNvGraphicFramePr>
            <a:graphicFrameLocks noGrp="1"/>
          </p:cNvGraphicFramePr>
          <p:nvPr/>
        </p:nvGraphicFramePr>
        <p:xfrm>
          <a:off x="2725437" y="188981"/>
          <a:ext cx="665188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99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Entes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2024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effectLst/>
                        </a:rPr>
                        <a:t>2025</a:t>
                      </a:r>
                      <a:endParaRPr lang="pt-BR" sz="33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23551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Quant Total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982735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RPPS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pt-BR" sz="33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756749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86E51C42-1511-0313-E960-B8700C38B5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250499"/>
              </p:ext>
            </p:extLst>
          </p:nvPr>
        </p:nvGraphicFramePr>
        <p:xfrm>
          <a:off x="2725437" y="2242868"/>
          <a:ext cx="4951599" cy="3467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477">
                  <a:extLst>
                    <a:ext uri="{9D8B030D-6E8A-4147-A177-3AD203B41FA5}">
                      <a16:colId xmlns:a16="http://schemas.microsoft.com/office/drawing/2014/main" val="2787195742"/>
                    </a:ext>
                  </a:extLst>
                </a:gridCol>
                <a:gridCol w="1813222">
                  <a:extLst>
                    <a:ext uri="{9D8B030D-6E8A-4147-A177-3AD203B41FA5}">
                      <a16:colId xmlns:a16="http://schemas.microsoft.com/office/drawing/2014/main" val="1303064458"/>
                    </a:ext>
                  </a:extLst>
                </a:gridCol>
                <a:gridCol w="1613900">
                  <a:extLst>
                    <a:ext uri="{9D8B030D-6E8A-4147-A177-3AD203B41FA5}">
                      <a16:colId xmlns:a16="http://schemas.microsoft.com/office/drawing/2014/main" val="92764521"/>
                    </a:ext>
                  </a:extLst>
                </a:gridCol>
              </a:tblGrid>
              <a:tr h="86695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ISP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33722"/>
                  </a:ext>
                </a:extLst>
              </a:tr>
              <a:tr h="86695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B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3909"/>
                  </a:ext>
                </a:extLst>
              </a:tr>
              <a:tr h="86695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25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061891"/>
                  </a:ext>
                </a:extLst>
              </a:tr>
              <a:tr h="86695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33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01779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901D3E4F-A355-3773-E742-C829512432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215152"/>
              </p:ext>
            </p:extLst>
          </p:nvPr>
        </p:nvGraphicFramePr>
        <p:xfrm>
          <a:off x="7677036" y="2242868"/>
          <a:ext cx="1700285" cy="3467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85">
                  <a:extLst>
                    <a:ext uri="{9D8B030D-6E8A-4147-A177-3AD203B41FA5}">
                      <a16:colId xmlns:a16="http://schemas.microsoft.com/office/drawing/2014/main" val="2670343750"/>
                    </a:ext>
                  </a:extLst>
                </a:gridCol>
              </a:tblGrid>
              <a:tr h="8669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33722"/>
                  </a:ext>
                </a:extLst>
              </a:tr>
              <a:tr h="8669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22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3909"/>
                  </a:ext>
                </a:extLst>
              </a:tr>
              <a:tr h="8669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39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061891"/>
                  </a:ext>
                </a:extLst>
              </a:tr>
              <a:tr h="8669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33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pt-BR" sz="33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F0502020204030204" pitchFamily="34" charset="0"/>
                      </a:endParaRPr>
                    </a:p>
                  </a:txBody>
                  <a:tcPr marL="19526" marR="19526" marT="1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01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5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2F6AD-D65D-5F92-DF27-C03C43087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743158B-6BB1-912F-5013-ACBA1B824135}"/>
              </a:ext>
            </a:extLst>
          </p:cNvPr>
          <p:cNvGraphicFramePr>
            <a:graphicFrameLocks noGrp="1"/>
          </p:cNvGraphicFramePr>
          <p:nvPr/>
        </p:nvGraphicFramePr>
        <p:xfrm>
          <a:off x="2770058" y="163902"/>
          <a:ext cx="6651883" cy="2720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8933">
                  <a:extLst>
                    <a:ext uri="{9D8B030D-6E8A-4147-A177-3AD203B41FA5}">
                      <a16:colId xmlns:a16="http://schemas.microsoft.com/office/drawing/2014/main" val="935243792"/>
                    </a:ext>
                  </a:extLst>
                </a:gridCol>
                <a:gridCol w="3312950">
                  <a:extLst>
                    <a:ext uri="{9D8B030D-6E8A-4147-A177-3AD203B41FA5}">
                      <a16:colId xmlns:a16="http://schemas.microsoft.com/office/drawing/2014/main" val="321337182"/>
                    </a:ext>
                  </a:extLst>
                </a:gridCol>
              </a:tblGrid>
              <a:tr h="6367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4400" u="none" strike="noStrike" dirty="0">
                          <a:effectLst/>
                        </a:rPr>
                        <a:t>Envio de Informações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011655"/>
                  </a:ext>
                </a:extLst>
              </a:tr>
              <a:tr h="6367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u="none" strike="noStrike" dirty="0">
                          <a:effectLst/>
                        </a:rPr>
                        <a:t>Entes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u="none" strike="noStrike" dirty="0">
                          <a:effectLst/>
                        </a:rPr>
                        <a:t>Nota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FADB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161468"/>
                  </a:ext>
                </a:extLst>
              </a:tr>
              <a:tr h="6367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76</a:t>
                      </a:r>
                      <a:endParaRPr lang="pt-BR" sz="4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pt-BR" sz="4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219579"/>
                  </a:ext>
                </a:extLst>
              </a:tr>
              <a:tr h="6367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pt-BR" sz="44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pt-BR" sz="44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213129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046CD7A-5385-3818-11DB-0B6624F8ACC7}"/>
              </a:ext>
            </a:extLst>
          </p:cNvPr>
          <p:cNvGraphicFramePr>
            <a:graphicFrameLocks noGrp="1"/>
          </p:cNvGraphicFramePr>
          <p:nvPr/>
        </p:nvGraphicFramePr>
        <p:xfrm>
          <a:off x="2770058" y="3045123"/>
          <a:ext cx="6651883" cy="3705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817">
                  <a:extLst>
                    <a:ext uri="{9D8B030D-6E8A-4147-A177-3AD203B41FA5}">
                      <a16:colId xmlns:a16="http://schemas.microsoft.com/office/drawing/2014/main" val="1051556975"/>
                    </a:ext>
                  </a:extLst>
                </a:gridCol>
                <a:gridCol w="3323066">
                  <a:extLst>
                    <a:ext uri="{9D8B030D-6E8A-4147-A177-3AD203B41FA5}">
                      <a16:colId xmlns:a16="http://schemas.microsoft.com/office/drawing/2014/main" val="1010614257"/>
                    </a:ext>
                  </a:extLst>
                </a:gridCol>
              </a:tblGrid>
              <a:tr h="7194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Suficiência Financeira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87522"/>
                  </a:ext>
                </a:extLst>
              </a:tr>
              <a:tr h="7194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Entes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Nota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FADB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562261"/>
                  </a:ext>
                </a:extLst>
              </a:tr>
              <a:tr h="7194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23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A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374575"/>
                  </a:ext>
                </a:extLst>
              </a:tr>
              <a:tr h="7194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20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effectLst/>
                        </a:rPr>
                        <a:t>B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096972"/>
                  </a:ext>
                </a:extLst>
              </a:tr>
              <a:tr h="7194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37</a:t>
                      </a:r>
                      <a:endParaRPr lang="pt-BR" sz="48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4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pt-BR" sz="48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343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95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F309C-F5B9-0B84-DBF1-4B34DE9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44B6EF2-A951-836B-9C23-FF61356A994E}"/>
              </a:ext>
            </a:extLst>
          </p:cNvPr>
          <p:cNvGraphicFramePr>
            <a:graphicFrameLocks noGrp="1"/>
          </p:cNvGraphicFramePr>
          <p:nvPr/>
        </p:nvGraphicFramePr>
        <p:xfrm>
          <a:off x="2277374" y="112142"/>
          <a:ext cx="7617124" cy="5978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1854">
                  <a:extLst>
                    <a:ext uri="{9D8B030D-6E8A-4147-A177-3AD203B41FA5}">
                      <a16:colId xmlns:a16="http://schemas.microsoft.com/office/drawing/2014/main" val="1051556975"/>
                    </a:ext>
                  </a:extLst>
                </a:gridCol>
                <a:gridCol w="3805270">
                  <a:extLst>
                    <a:ext uri="{9D8B030D-6E8A-4147-A177-3AD203B41FA5}">
                      <a16:colId xmlns:a16="http://schemas.microsoft.com/office/drawing/2014/main" val="1010614257"/>
                    </a:ext>
                  </a:extLst>
                </a:gridCol>
              </a:tblGrid>
              <a:tr h="11956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Acumulação de Recursos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87522"/>
                  </a:ext>
                </a:extLst>
              </a:tr>
              <a:tr h="11956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Entes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Nota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562261"/>
                  </a:ext>
                </a:extLst>
              </a:tr>
              <a:tr h="11956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22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A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374575"/>
                  </a:ext>
                </a:extLst>
              </a:tr>
              <a:tr h="11956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20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effectLst/>
                        </a:rPr>
                        <a:t>B</a:t>
                      </a:r>
                      <a:endParaRPr lang="pt-BR" sz="5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096972"/>
                  </a:ext>
                </a:extLst>
              </a:tr>
              <a:tr h="11956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38</a:t>
                      </a:r>
                      <a:endParaRPr lang="pt-BR" sz="54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pt-BR" sz="5400" b="0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F0502020204030204"/>
                      </a:endParaRPr>
                    </a:p>
                  </a:txBody>
                  <a:tcPr marL="9525" marR="9525" marT="9525" marB="0" anchor="ctr">
                    <a:solidFill>
                      <a:srgbClr val="9A3A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343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24253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065EC3-5F1F-8C87-2A4E-969B02724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0">
            <a:extLst>
              <a:ext uri="{FF2B5EF4-FFF2-40B4-BE49-F238E27FC236}">
                <a16:creationId xmlns:a16="http://schemas.microsoft.com/office/drawing/2014/main" id="{56B64CA0-9246-A788-6565-CD42AA3CA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AA28960-C7BF-8B31-FB9C-23B2DA6EE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B9FF9915-0CAA-F8B4-E078-B84625E62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603A6D3A-A4A0-D6E1-8496-31D5E5EC1E74}"/>
              </a:ext>
            </a:extLst>
          </p:cNvPr>
          <p:cNvSpPr txBox="1">
            <a:spLocks/>
          </p:cNvSpPr>
          <p:nvPr/>
        </p:nvSpPr>
        <p:spPr>
          <a:xfrm>
            <a:off x="2581128" y="191342"/>
            <a:ext cx="6650182" cy="843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1" i="0" u="none" strike="noStrike" kern="1200" cap="none" spc="0" normalizeH="0" baseline="0" noProof="0" dirty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Abadi Extra Light" panose="020F0502020204030204" pitchFamily="34" charset="0"/>
                <a:ea typeface="+mj-ea"/>
                <a:cs typeface="+mj-cs"/>
              </a:rPr>
              <a:t>Transformar seu RPPS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57F0B8-20E0-4E26-0E72-1D4EF259E6BE}"/>
              </a:ext>
            </a:extLst>
          </p:cNvPr>
          <p:cNvSpPr txBox="1">
            <a:spLocks/>
          </p:cNvSpPr>
          <p:nvPr/>
        </p:nvSpPr>
        <p:spPr>
          <a:xfrm>
            <a:off x="1639026" y="1146422"/>
            <a:ext cx="2777704" cy="1932997"/>
          </a:xfrm>
          <a:prstGeom prst="rect">
            <a:avLst/>
          </a:prstGeom>
          <a:ln w="38100"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60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Preciso?</a:t>
            </a:r>
          </a:p>
        </p:txBody>
      </p:sp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955B40F0-A338-559E-3EBC-12E7F6C9E6BE}"/>
              </a:ext>
            </a:extLst>
          </p:cNvPr>
          <p:cNvSpPr txBox="1">
            <a:spLocks/>
          </p:cNvSpPr>
          <p:nvPr/>
        </p:nvSpPr>
        <p:spPr>
          <a:xfrm>
            <a:off x="4295964" y="2207348"/>
            <a:ext cx="2987040" cy="1932997"/>
          </a:xfrm>
          <a:prstGeom prst="rect">
            <a:avLst/>
          </a:prstGeom>
          <a:ln w="38100"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6000" b="1" i="0" u="none" strike="noStrike" kern="1200" cap="none" spc="0" normalizeH="0" baseline="0" noProof="0" dirty="0">
                <a:ln>
                  <a:noFill/>
                </a:ln>
                <a:solidFill>
                  <a:srgbClr val="9A3A3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Quero?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DDD55EB0-4EE5-6726-402D-5AEB7B96929E}"/>
              </a:ext>
            </a:extLst>
          </p:cNvPr>
          <p:cNvCxnSpPr>
            <a:cxnSpLocks/>
          </p:cNvCxnSpPr>
          <p:nvPr/>
        </p:nvCxnSpPr>
        <p:spPr>
          <a:xfrm>
            <a:off x="2581128" y="1034817"/>
            <a:ext cx="6431821" cy="0"/>
          </a:xfrm>
          <a:prstGeom prst="line">
            <a:avLst/>
          </a:prstGeom>
          <a:ln w="38100">
            <a:solidFill>
              <a:srgbClr val="9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EACDF2E2-0178-AB80-ACDB-6EC81128E6CD}"/>
              </a:ext>
            </a:extLst>
          </p:cNvPr>
          <p:cNvSpPr txBox="1">
            <a:spLocks/>
          </p:cNvSpPr>
          <p:nvPr/>
        </p:nvSpPr>
        <p:spPr>
          <a:xfrm>
            <a:off x="7315198" y="3399025"/>
            <a:ext cx="2805884" cy="1932997"/>
          </a:xfrm>
          <a:prstGeom prst="rect">
            <a:avLst/>
          </a:prstGeom>
          <a:ln w="38100"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6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que?</a:t>
            </a:r>
          </a:p>
        </p:txBody>
      </p:sp>
    </p:spTree>
    <p:extLst>
      <p:ext uri="{BB962C8B-B14F-4D97-AF65-F5344CB8AC3E}">
        <p14:creationId xmlns:p14="http://schemas.microsoft.com/office/powerpoint/2010/main" val="355159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0">
            <a:extLst>
              <a:ext uri="{FF2B5EF4-FFF2-40B4-BE49-F238E27FC236}">
                <a16:creationId xmlns:a16="http://schemas.microsoft.com/office/drawing/2014/main" id="{74ACBD06-6985-FD55-B568-2D12BE94C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BEDBCB9-ADBE-3404-1252-175085C62F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D0C028D7-9C46-128D-CDF7-B32F79FA7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" name="Título 1">
            <a:extLst>
              <a:ext uri="{FF2B5EF4-FFF2-40B4-BE49-F238E27FC236}">
                <a16:creationId xmlns:a16="http://schemas.microsoft.com/office/drawing/2014/main" id="{01DD988E-AEA9-7A3D-D542-B1E17E0FB3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4605" y="362239"/>
            <a:ext cx="7168787" cy="817146"/>
          </a:xfrm>
        </p:spPr>
        <p:txBody>
          <a:bodyPr anchor="ctr">
            <a:normAutofit/>
          </a:bodyPr>
          <a:lstStyle/>
          <a:p>
            <a:pPr algn="l"/>
            <a:r>
              <a:rPr lang="pt-BR" sz="4000" b="1" dirty="0">
                <a:solidFill>
                  <a:srgbClr val="540000"/>
                </a:solidFill>
                <a:latin typeface="Abadi Extra Light" panose="020F0502020204030204" pitchFamily="34" charset="0"/>
              </a:rPr>
              <a:t>Transformar o RPPS ou Instituto?</a:t>
            </a:r>
          </a:p>
        </p:txBody>
      </p:sp>
      <p:sp>
        <p:nvSpPr>
          <p:cNvPr id="2" name="Diferente de 1">
            <a:extLst>
              <a:ext uri="{FF2B5EF4-FFF2-40B4-BE49-F238E27FC236}">
                <a16:creationId xmlns:a16="http://schemas.microsoft.com/office/drawing/2014/main" id="{4DE42525-B086-8D8F-A5DD-101577AB93E5}"/>
              </a:ext>
            </a:extLst>
          </p:cNvPr>
          <p:cNvSpPr/>
          <p:nvPr/>
        </p:nvSpPr>
        <p:spPr>
          <a:xfrm>
            <a:off x="3371273" y="2601254"/>
            <a:ext cx="2013527" cy="1292467"/>
          </a:xfrm>
          <a:prstGeom prst="mathNotEqual">
            <a:avLst/>
          </a:prstGeom>
          <a:solidFill>
            <a:srgbClr val="3A195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19152B-784F-BA54-FB68-82F3ABE43444}"/>
              </a:ext>
            </a:extLst>
          </p:cNvPr>
          <p:cNvSpPr txBox="1">
            <a:spLocks/>
          </p:cNvSpPr>
          <p:nvPr/>
        </p:nvSpPr>
        <p:spPr>
          <a:xfrm>
            <a:off x="1616365" y="2601254"/>
            <a:ext cx="8468786" cy="1212147"/>
          </a:xfrm>
          <a:prstGeom prst="rect">
            <a:avLst/>
          </a:prstGeom>
          <a:ln w="38100"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9A3A3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RPPS                  Unidade Gestora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CB10D7B2-8D1B-5233-9539-3079F8CE05B4}"/>
              </a:ext>
            </a:extLst>
          </p:cNvPr>
          <p:cNvCxnSpPr>
            <a:cxnSpLocks/>
          </p:cNvCxnSpPr>
          <p:nvPr/>
        </p:nvCxnSpPr>
        <p:spPr>
          <a:xfrm>
            <a:off x="1820170" y="1111916"/>
            <a:ext cx="7737895" cy="0"/>
          </a:xfrm>
          <a:prstGeom prst="line">
            <a:avLst/>
          </a:prstGeom>
          <a:ln w="38100">
            <a:solidFill>
              <a:srgbClr val="9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20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94648</TotalTime>
  <Words>691</Words>
  <Application>Microsoft Office PowerPoint</Application>
  <PresentationFormat>Widescreen</PresentationFormat>
  <Paragraphs>585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Tema do Office</vt:lpstr>
      <vt:lpstr>Gestão Previdenciária na Prática: Como transformar seu RPPS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Transformar o RPPS ou Instituto?</vt:lpstr>
      <vt:lpstr>Apresentação do PowerPoint</vt:lpstr>
      <vt:lpstr>Apresentação do PowerPoint</vt:lpstr>
      <vt:lpstr>Como fazer na Prática a Gestão Previdenciária?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Reges Moisés E-mail: reges.santos@fazenda.mg.gov.br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Importância da Boa Gestão Previdenciária</dc:title>
  <dc:creator>Reges Moises dos Santos</dc:creator>
  <cp:lastModifiedBy>Reges Moises dos Santos</cp:lastModifiedBy>
  <cp:revision>12</cp:revision>
  <cp:lastPrinted>2025-06-12T13:49:23Z</cp:lastPrinted>
  <dcterms:created xsi:type="dcterms:W3CDTF">2023-10-17T18:48:38Z</dcterms:created>
  <dcterms:modified xsi:type="dcterms:W3CDTF">2025-06-13T18:00:23Z</dcterms:modified>
</cp:coreProperties>
</file>